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6" r:id="rId5"/>
    <p:sldId id="317" r:id="rId6"/>
    <p:sldId id="262" r:id="rId7"/>
    <p:sldId id="264" r:id="rId8"/>
    <p:sldId id="263" r:id="rId9"/>
    <p:sldId id="280" r:id="rId10"/>
    <p:sldId id="290" r:id="rId11"/>
    <p:sldId id="295" r:id="rId12"/>
    <p:sldId id="296" r:id="rId13"/>
    <p:sldId id="291" r:id="rId14"/>
    <p:sldId id="297" r:id="rId15"/>
    <p:sldId id="292" r:id="rId16"/>
    <p:sldId id="298" r:id="rId17"/>
    <p:sldId id="293" r:id="rId18"/>
    <p:sldId id="299" r:id="rId19"/>
    <p:sldId id="300" r:id="rId20"/>
    <p:sldId id="301" r:id="rId21"/>
    <p:sldId id="302" r:id="rId22"/>
    <p:sldId id="303" r:id="rId23"/>
    <p:sldId id="285" r:id="rId24"/>
    <p:sldId id="306" r:id="rId25"/>
    <p:sldId id="309" r:id="rId26"/>
    <p:sldId id="310" r:id="rId27"/>
    <p:sldId id="311" r:id="rId28"/>
    <p:sldId id="313" r:id="rId29"/>
    <p:sldId id="312" r:id="rId30"/>
    <p:sldId id="315" r:id="rId31"/>
    <p:sldId id="314" r:id="rId32"/>
    <p:sldId id="308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616"/>
    <a:srgbClr val="FA9618"/>
    <a:srgbClr val="797979"/>
    <a:srgbClr val="FA8010"/>
    <a:srgbClr val="E89724"/>
    <a:srgbClr val="FA6E23"/>
    <a:srgbClr val="E69321"/>
    <a:srgbClr val="E18422"/>
    <a:srgbClr val="F96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 autoAdjust="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42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04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  <p:sldLayoutId id="2147493463" r:id="rId3"/>
    <p:sldLayoutId id="2147493464" r:id="rId4"/>
    <p:sldLayoutId id="2147493465" r:id="rId5"/>
    <p:sldLayoutId id="21474934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" y="1786887"/>
            <a:ext cx="9144000" cy="1569727"/>
            <a:chOff x="1" y="3112997"/>
            <a:chExt cx="9144000" cy="1569727"/>
          </a:xfrm>
        </p:grpSpPr>
        <p:sp>
          <p:nvSpPr>
            <p:cNvPr id="3" name="矩形 2"/>
            <p:cNvSpPr/>
            <p:nvPr/>
          </p:nvSpPr>
          <p:spPr>
            <a:xfrm>
              <a:off x="1" y="3112997"/>
              <a:ext cx="9144000" cy="1569727"/>
            </a:xfrm>
            <a:prstGeom prst="rect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9245" y="3399160"/>
              <a:ext cx="7105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社区出入人员管理系统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5E67399-37F8-4F4D-AFCD-987A0935A62A}"/>
              </a:ext>
            </a:extLst>
          </p:cNvPr>
          <p:cNvSpPr txBox="1"/>
          <p:nvPr/>
        </p:nvSpPr>
        <p:spPr>
          <a:xfrm>
            <a:off x="5773002" y="4032650"/>
            <a:ext cx="30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/>
                <a:ea typeface="微软雅黑"/>
                <a:cs typeface="Impact"/>
              </a:rPr>
              <a:t>             </a:t>
            </a:r>
            <a:r>
              <a:rPr kumimoji="1"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总体结构设计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dirty="0">
                <a:solidFill>
                  <a:prstClr val="white">
                    <a:lumMod val="65000"/>
                  </a:prstClr>
                </a:solidFill>
                <a:latin typeface="Impact"/>
                <a:ea typeface="微软雅黑" panose="020B0503020204020204" pitchFamily="34" charset="-122"/>
                <a:cs typeface="Impact"/>
              </a:rPr>
              <a:t>3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mpact"/>
              <a:ea typeface="微软雅黑" panose="020B0503020204020204" pitchFamily="34" charset="-122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6427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4F150-4116-42CF-ACFE-FE20217213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712" y="248093"/>
            <a:ext cx="8697432" cy="475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/>
                <a:ea typeface="微软雅黑"/>
                <a:cs typeface="Impact"/>
              </a:rPr>
              <a:t>          数据库设计</a:t>
            </a: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dirty="0">
                <a:solidFill>
                  <a:prstClr val="white">
                    <a:lumMod val="65000"/>
                  </a:prstClr>
                </a:solidFill>
                <a:latin typeface="Impact"/>
                <a:ea typeface="微软雅黑" panose="020B0503020204020204" pitchFamily="34" charset="-122"/>
                <a:cs typeface="Impact"/>
              </a:rPr>
              <a:t>4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mpact"/>
              <a:ea typeface="微软雅黑" panose="020B0503020204020204" pitchFamily="34" charset="-122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195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E67399-37F8-4F4D-AFCD-987A0935A62A}"/>
              </a:ext>
            </a:extLst>
          </p:cNvPr>
          <p:cNvSpPr txBox="1"/>
          <p:nvPr/>
        </p:nvSpPr>
        <p:spPr>
          <a:xfrm>
            <a:off x="5773002" y="4039738"/>
            <a:ext cx="30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         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6A0D0D-4512-4D7D-8083-18EDD47E0A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02" y="0"/>
            <a:ext cx="7499498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703134-F2AD-4673-A879-44D2AF2E3912}"/>
              </a:ext>
            </a:extLst>
          </p:cNvPr>
          <p:cNvSpPr txBox="1"/>
          <p:nvPr/>
        </p:nvSpPr>
        <p:spPr>
          <a:xfrm>
            <a:off x="338769" y="321775"/>
            <a:ext cx="738664" cy="36264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highlight>
                  <a:srgbClr val="FA9618"/>
                </a:highlight>
              </a:rPr>
              <a:t>全局实体联系图</a:t>
            </a:r>
          </a:p>
        </p:txBody>
      </p:sp>
    </p:spTree>
    <p:extLst>
      <p:ext uri="{BB962C8B-B14F-4D97-AF65-F5344CB8AC3E}">
        <p14:creationId xmlns:p14="http://schemas.microsoft.com/office/powerpoint/2010/main" val="1693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/>
                <a:ea typeface="微软雅黑"/>
                <a:cs typeface="Impact"/>
              </a:rPr>
              <a:t>             </a:t>
            </a:r>
            <a:r>
              <a:rPr kumimoji="1"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系统界面设计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dirty="0">
                <a:solidFill>
                  <a:prstClr val="white">
                    <a:lumMod val="65000"/>
                  </a:prstClr>
                </a:solidFill>
                <a:latin typeface="Impact"/>
                <a:ea typeface="微软雅黑" panose="020B0503020204020204" pitchFamily="34" charset="-122"/>
                <a:cs typeface="Impact"/>
              </a:rPr>
              <a:t>5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mpact"/>
              <a:ea typeface="微软雅黑" panose="020B0503020204020204" pitchFamily="34" charset="-122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38947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F52F84-3494-4A49-88F4-CBA3DA42DB5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093C9-77BE-4B75-A1F5-AFF618B6651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9F604-1C88-4004-AA57-D30AD7A2AF66}"/>
              </a:ext>
            </a:extLst>
          </p:cNvPr>
          <p:cNvPicPr/>
          <p:nvPr/>
        </p:nvPicPr>
        <p:blipFill rotWithShape="1">
          <a:blip r:embed="rId3"/>
          <a:srcRect t="1654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20BC1-5064-415B-A067-A624D94A7D5B}"/>
              </a:ext>
            </a:extLst>
          </p:cNvPr>
          <p:cNvPicPr/>
          <p:nvPr/>
        </p:nvPicPr>
        <p:blipFill rotWithShape="1">
          <a:blip r:embed="rId3"/>
          <a:srcRect t="96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EF9EC-0397-45E4-94A6-80681F2E1237}"/>
              </a:ext>
            </a:extLst>
          </p:cNvPr>
          <p:cNvPicPr/>
          <p:nvPr/>
        </p:nvPicPr>
        <p:blipFill rotWithShape="1">
          <a:blip r:embed="rId3"/>
          <a:srcRect t="96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6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A27EC1-E008-44F2-9A36-0192DC7E659A}"/>
              </a:ext>
            </a:extLst>
          </p:cNvPr>
          <p:cNvSpPr txBox="1"/>
          <p:nvPr/>
        </p:nvSpPr>
        <p:spPr>
          <a:xfrm>
            <a:off x="744279" y="417314"/>
            <a:ext cx="839972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6"/>
                </a:solidFill>
              </a:rPr>
              <a:t>目录：</a:t>
            </a:r>
            <a:endParaRPr lang="en-US" altLang="zh-CN" sz="4000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1.</a:t>
            </a:r>
            <a:r>
              <a:rPr lang="zh-CN" altLang="en-US" dirty="0">
                <a:solidFill>
                  <a:schemeClr val="bg1"/>
                </a:solidFill>
              </a:rPr>
              <a:t>项目背景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	2.</a:t>
            </a:r>
            <a:r>
              <a:rPr lang="zh-CN" altLang="en-US" dirty="0">
                <a:solidFill>
                  <a:schemeClr val="bg1"/>
                </a:solidFill>
              </a:rPr>
              <a:t>需求分析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			3.</a:t>
            </a:r>
            <a:r>
              <a:rPr lang="zh-CN" altLang="en-US" dirty="0">
                <a:solidFill>
                  <a:schemeClr val="bg1"/>
                </a:solidFill>
              </a:rPr>
              <a:t>结构设计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					4.</a:t>
            </a:r>
            <a:r>
              <a:rPr lang="zh-CN" altLang="en-US" dirty="0">
                <a:solidFill>
                  <a:schemeClr val="bg1"/>
                </a:solidFill>
              </a:rPr>
              <a:t>数据库设计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							5.</a:t>
            </a:r>
            <a:r>
              <a:rPr lang="zh-CN" altLang="en-US" dirty="0">
                <a:solidFill>
                  <a:schemeClr val="bg1"/>
                </a:solidFill>
              </a:rPr>
              <a:t>系统界面设计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									6.</a:t>
            </a:r>
            <a:r>
              <a:rPr lang="zh-CN" altLang="en-US" dirty="0">
                <a:solidFill>
                  <a:schemeClr val="bg1"/>
                </a:solidFill>
              </a:rPr>
              <a:t>系统测试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0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D082F9-1E20-4043-9A41-EDD3D1F2B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8" b="-1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/>
                <a:ea typeface="微软雅黑"/>
                <a:cs typeface="Impact"/>
              </a:rPr>
              <a:t>             </a:t>
            </a:r>
            <a:r>
              <a:rPr kumimoji="1"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系统测试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Impact"/>
                <a:ea typeface="微软雅黑" panose="020B0503020204020204" pitchFamily="34" charset="-122"/>
                <a:cs typeface="Impact"/>
              </a:rPr>
              <a:t>6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mpact"/>
              <a:ea typeface="微软雅黑" panose="020B0503020204020204" pitchFamily="34" charset="-122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40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247065-2514-4555-8BFC-8D0FEC1CD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" t="696" r="647" b="1317"/>
          <a:stretch/>
        </p:blipFill>
        <p:spPr>
          <a:xfrm>
            <a:off x="1531088" y="0"/>
            <a:ext cx="7612912" cy="51434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47C475-0C4E-44B4-8999-076D520498FB}"/>
              </a:ext>
            </a:extLst>
          </p:cNvPr>
          <p:cNvSpPr txBox="1"/>
          <p:nvPr/>
        </p:nvSpPr>
        <p:spPr>
          <a:xfrm>
            <a:off x="468938" y="255181"/>
            <a:ext cx="738664" cy="33088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highlight>
                  <a:srgbClr val="FA9618"/>
                </a:highlight>
              </a:rPr>
              <a:t>功能测试用例</a:t>
            </a:r>
          </a:p>
        </p:txBody>
      </p:sp>
    </p:spTree>
    <p:extLst>
      <p:ext uri="{BB962C8B-B14F-4D97-AF65-F5344CB8AC3E}">
        <p14:creationId xmlns:p14="http://schemas.microsoft.com/office/powerpoint/2010/main" val="38241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BED88-25A4-4CE7-B896-7C1DD42D1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" t="965" r="727" b="1326"/>
          <a:stretch/>
        </p:blipFill>
        <p:spPr>
          <a:xfrm>
            <a:off x="1460205" y="0"/>
            <a:ext cx="7683794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3DDF63-1623-4008-B917-D0BB6E020B2A}"/>
              </a:ext>
            </a:extLst>
          </p:cNvPr>
          <p:cNvSpPr txBox="1"/>
          <p:nvPr/>
        </p:nvSpPr>
        <p:spPr>
          <a:xfrm>
            <a:off x="366201" y="170121"/>
            <a:ext cx="738664" cy="3771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highlight>
                  <a:srgbClr val="FA9618"/>
                </a:highlight>
              </a:rPr>
              <a:t>非功能测试用例</a:t>
            </a:r>
          </a:p>
        </p:txBody>
      </p:sp>
    </p:spTree>
    <p:extLst>
      <p:ext uri="{BB962C8B-B14F-4D97-AF65-F5344CB8AC3E}">
        <p14:creationId xmlns:p14="http://schemas.microsoft.com/office/powerpoint/2010/main" val="37443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38F393-E34F-406A-8544-00B75B5A4862}"/>
              </a:ext>
            </a:extLst>
          </p:cNvPr>
          <p:cNvPicPr/>
          <p:nvPr/>
        </p:nvPicPr>
        <p:blipFill rotWithShape="1">
          <a:blip r:embed="rId3"/>
          <a:srcRect t="1378" b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7A35E-28EE-400E-82DF-4B6ED44616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4B240-7E3A-4737-884E-2FD6139B2E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5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B9E45D-AA33-4BA4-BD55-28C54EC6EA3B}"/>
              </a:ext>
            </a:extLst>
          </p:cNvPr>
          <p:cNvPicPr/>
          <p:nvPr/>
        </p:nvPicPr>
        <p:blipFill rotWithShape="1">
          <a:blip r:embed="rId3"/>
          <a:srcRect t="1516" b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EEABC4-CA7F-4E99-A2A3-F5BABFC62DF2}"/>
              </a:ext>
            </a:extLst>
          </p:cNvPr>
          <p:cNvPicPr/>
          <p:nvPr/>
        </p:nvPicPr>
        <p:blipFill rotWithShape="1">
          <a:blip r:embed="rId3"/>
          <a:srcRect t="286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" y="1786887"/>
            <a:ext cx="9144000" cy="1569727"/>
            <a:chOff x="1" y="3112997"/>
            <a:chExt cx="9144000" cy="1569727"/>
          </a:xfrm>
        </p:grpSpPr>
        <p:sp>
          <p:nvSpPr>
            <p:cNvPr id="3" name="矩形 2"/>
            <p:cNvSpPr/>
            <p:nvPr/>
          </p:nvSpPr>
          <p:spPr>
            <a:xfrm>
              <a:off x="1" y="3112997"/>
              <a:ext cx="9144000" cy="1569727"/>
            </a:xfrm>
            <a:prstGeom prst="rect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9245" y="3543917"/>
              <a:ext cx="71055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THANK YOU</a:t>
              </a:r>
              <a:r>
                <a:rPr kumimoji="1" lang="zh-CN" altLang="en-US" sz="4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4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!</a:t>
              </a:r>
              <a:endParaRPr kumimoji="1"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5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52748" y="765156"/>
            <a:ext cx="6438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   </a:t>
            </a:r>
            <a:r>
              <a:rPr kumimoji="1" lang="zh-CN" altLang="en-US" sz="4000" dirty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项目背景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792686" y="2187036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34906" y="2432006"/>
            <a:ext cx="75586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突如其来的疫情，让所有人人心惶惶，猝不及防。我们不仅过了有史以来最安静的一个春节，也是全国人民最“宅”比赛。医护人员奔赴前线，各社区志愿者踊跃报名，大家都争先恐后力所能及的发光发热，而大多数的我们只要在家里足不出户躺着就是对国家最大的帮助，网友们笑着调侃道。在疫情最为紧张的时候，封城封路封小区，需要大量的工作人员在各个出入口登记排查，是一个非常复杂且冗余的工作，当人较为多时，也会发生小概率的感染问题，所以为了在特殊时期规范化社区出入人员的管理，我们设计并实现基于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的社区出入人员的管理系统。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1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            功能需求分析</a:t>
            </a: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72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4936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3665" y="1587090"/>
            <a:ext cx="1838893" cy="3121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3665" y="1582185"/>
            <a:ext cx="1838893" cy="69667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white"/>
                </a:solidFill>
                <a:latin typeface="Calibri"/>
                <a:ea typeface="宋体"/>
              </a:rPr>
              <a:t>住户</a:t>
            </a:r>
          </a:p>
        </p:txBody>
      </p:sp>
      <p:sp>
        <p:nvSpPr>
          <p:cNvPr id="20" name="矩形 19"/>
          <p:cNvSpPr/>
          <p:nvPr/>
        </p:nvSpPr>
        <p:spPr>
          <a:xfrm>
            <a:off x="3126696" y="1631466"/>
            <a:ext cx="1838893" cy="30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18270" y="1577657"/>
            <a:ext cx="1847319" cy="682198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white"/>
                </a:solidFill>
                <a:latin typeface="Calibri"/>
                <a:ea typeface="宋体"/>
              </a:rPr>
              <a:t>访客</a:t>
            </a:r>
          </a:p>
        </p:txBody>
      </p:sp>
      <p:sp>
        <p:nvSpPr>
          <p:cNvPr id="27" name="矩形 26"/>
          <p:cNvSpPr/>
          <p:nvPr/>
        </p:nvSpPr>
        <p:spPr>
          <a:xfrm>
            <a:off x="5079727" y="1631466"/>
            <a:ext cx="1915466" cy="30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>
              <a:spcAft>
                <a:spcPts val="0"/>
              </a:spcAft>
            </a:pP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79727" y="1587090"/>
            <a:ext cx="1915466" cy="696677"/>
          </a:xfrm>
          <a:prstGeom prst="rect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white"/>
                </a:solidFill>
                <a:latin typeface="Calibri"/>
                <a:ea typeface="宋体"/>
              </a:rPr>
              <a:t>审核者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359467" y="2337945"/>
            <a:ext cx="1488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 </a:t>
            </a:r>
            <a:r>
              <a:rPr lang="zh-CN" altLang="zh-CN" sz="1400" dirty="0"/>
              <a:t>提交身份信息：姓名、身份证号、体温、单位、服务对象信息、联系方式 </a:t>
            </a:r>
          </a:p>
          <a:p>
            <a:r>
              <a:rPr lang="en-US" altLang="zh-CN" sz="1400" dirty="0"/>
              <a:t>2. </a:t>
            </a:r>
            <a:r>
              <a:rPr lang="zh-CN" altLang="zh-CN" sz="1400" dirty="0"/>
              <a:t>提交入门</a:t>
            </a:r>
            <a:r>
              <a:rPr lang="en-US" altLang="zh-CN" sz="1400" dirty="0"/>
              <a:t>/</a:t>
            </a:r>
            <a:r>
              <a:rPr lang="zh-CN" altLang="zh-CN" sz="1400" dirty="0"/>
              <a:t>出门时间 </a:t>
            </a:r>
          </a:p>
        </p:txBody>
      </p:sp>
      <p:sp>
        <p:nvSpPr>
          <p:cNvPr id="49" name="椭圆 48"/>
          <p:cNvSpPr/>
          <p:nvPr/>
        </p:nvSpPr>
        <p:spPr>
          <a:xfrm>
            <a:off x="1467374" y="388022"/>
            <a:ext cx="1251473" cy="999614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587616" y="434594"/>
            <a:ext cx="1337481" cy="999614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2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406266" y="388022"/>
            <a:ext cx="1337481" cy="999614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3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1F4CB8-4963-4716-A2A0-E8B20C1934D0}"/>
              </a:ext>
            </a:extLst>
          </p:cNvPr>
          <p:cNvSpPr txBox="1"/>
          <p:nvPr/>
        </p:nvSpPr>
        <p:spPr>
          <a:xfrm>
            <a:off x="1342864" y="2337946"/>
            <a:ext cx="17121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 </a:t>
            </a:r>
            <a:r>
              <a:rPr lang="zh-CN" altLang="zh-CN" sz="1400" dirty="0"/>
              <a:t>申请外出：提交申请表（相关信息） </a:t>
            </a:r>
          </a:p>
          <a:p>
            <a:r>
              <a:rPr lang="en-US" altLang="zh-CN" sz="1400" dirty="0"/>
              <a:t>2. </a:t>
            </a:r>
            <a:r>
              <a:rPr lang="zh-CN" altLang="zh-CN" sz="1400" dirty="0"/>
              <a:t>查看申请表审批进度 </a:t>
            </a:r>
          </a:p>
          <a:p>
            <a:r>
              <a:rPr lang="en-US" altLang="zh-CN" sz="1400" dirty="0"/>
              <a:t>3. </a:t>
            </a:r>
            <a:r>
              <a:rPr lang="zh-CN" altLang="zh-CN" sz="1400" dirty="0"/>
              <a:t>提交出门体温 </a:t>
            </a:r>
          </a:p>
          <a:p>
            <a:r>
              <a:rPr lang="en-US" altLang="zh-CN" sz="1400" dirty="0"/>
              <a:t>4. </a:t>
            </a:r>
            <a:r>
              <a:rPr lang="zh-CN" altLang="zh-CN" sz="1400" dirty="0"/>
              <a:t>提交入门体温 </a:t>
            </a:r>
          </a:p>
          <a:p>
            <a:r>
              <a:rPr lang="en-US" altLang="zh-CN" sz="1400" dirty="0"/>
              <a:t>5. </a:t>
            </a:r>
            <a:r>
              <a:rPr lang="zh-CN" altLang="zh-CN" sz="1400" dirty="0"/>
              <a:t>收到回家提醒 </a:t>
            </a:r>
          </a:p>
          <a:p>
            <a:r>
              <a:rPr lang="en-US" altLang="zh-CN" sz="1400" dirty="0"/>
              <a:t>6. </a:t>
            </a:r>
            <a:r>
              <a:rPr lang="zh-CN" altLang="zh-CN" sz="1400" dirty="0"/>
              <a:t>查看个人出入历史记录 </a:t>
            </a:r>
          </a:p>
          <a:p>
            <a:r>
              <a:rPr lang="en-US" altLang="zh-CN" sz="1400" dirty="0"/>
              <a:t>7. </a:t>
            </a:r>
            <a:r>
              <a:rPr lang="zh-CN" altLang="zh-CN" sz="1400" dirty="0"/>
              <a:t>查看汇总图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AFFCDE-5A3C-42B3-ABE1-0B2189882669}"/>
              </a:ext>
            </a:extLst>
          </p:cNvPr>
          <p:cNvSpPr txBox="1"/>
          <p:nvPr/>
        </p:nvSpPr>
        <p:spPr>
          <a:xfrm>
            <a:off x="5323911" y="2446911"/>
            <a:ext cx="15021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 </a:t>
            </a:r>
            <a:r>
              <a:rPr lang="zh-CN" altLang="zh-CN" sz="1400" dirty="0"/>
              <a:t>查看所有人的出入历史记录 </a:t>
            </a:r>
          </a:p>
          <a:p>
            <a:r>
              <a:rPr lang="en-US" altLang="zh-CN" sz="1400" dirty="0"/>
              <a:t>2. </a:t>
            </a:r>
            <a:r>
              <a:rPr lang="zh-CN" altLang="zh-CN" sz="1400" dirty="0"/>
              <a:t>搜索住户信息 </a:t>
            </a:r>
          </a:p>
          <a:p>
            <a:r>
              <a:rPr lang="en-US" altLang="zh-CN" sz="1400" dirty="0"/>
              <a:t>3. </a:t>
            </a:r>
            <a:r>
              <a:rPr lang="zh-CN" altLang="zh-CN" sz="1400" dirty="0"/>
              <a:t>审核住户外出申请表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BAA3B5-E6C5-4312-B7DB-95985F7AD3BB}"/>
              </a:ext>
            </a:extLst>
          </p:cNvPr>
          <p:cNvSpPr txBox="1"/>
          <p:nvPr/>
        </p:nvSpPr>
        <p:spPr>
          <a:xfrm flipH="1">
            <a:off x="50393" y="536878"/>
            <a:ext cx="345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highlight>
                  <a:srgbClr val="FA9618"/>
                </a:highlight>
              </a:rPr>
              <a:t>角色分析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8101B6-3704-4E46-AE33-174279190841}"/>
              </a:ext>
            </a:extLst>
          </p:cNvPr>
          <p:cNvSpPr/>
          <p:nvPr/>
        </p:nvSpPr>
        <p:spPr>
          <a:xfrm>
            <a:off x="7109331" y="1593511"/>
            <a:ext cx="1861062" cy="3126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>
              <a:spcAft>
                <a:spcPts val="0"/>
              </a:spcAft>
            </a:pPr>
            <a:endParaRPr lang="en-US" altLang="zh-CN" sz="1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69E3DA3-C6C4-4872-9111-99A0AAB6D6A5}"/>
              </a:ext>
            </a:extLst>
          </p:cNvPr>
          <p:cNvSpPr/>
          <p:nvPr/>
        </p:nvSpPr>
        <p:spPr>
          <a:xfrm>
            <a:off x="7371121" y="388022"/>
            <a:ext cx="1337481" cy="9996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4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D52F3D-ED3A-4160-89D6-3E368DD27BC6}"/>
              </a:ext>
            </a:extLst>
          </p:cNvPr>
          <p:cNvSpPr/>
          <p:nvPr/>
        </p:nvSpPr>
        <p:spPr>
          <a:xfrm>
            <a:off x="7109331" y="1587090"/>
            <a:ext cx="1861062" cy="6727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white"/>
                </a:solidFill>
                <a:latin typeface="Calibri"/>
                <a:ea typeface="宋体"/>
              </a:rPr>
              <a:t>门卫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340949-6D25-4300-806C-B934C13567E3}"/>
              </a:ext>
            </a:extLst>
          </p:cNvPr>
          <p:cNvSpPr txBox="1"/>
          <p:nvPr/>
        </p:nvSpPr>
        <p:spPr>
          <a:xfrm>
            <a:off x="7424676" y="2351864"/>
            <a:ext cx="1230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</a:t>
            </a:r>
            <a:r>
              <a:rPr lang="zh-CN" altLang="en-US" sz="1400" dirty="0"/>
              <a:t>授权访客离开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授权住户回家</a:t>
            </a:r>
          </a:p>
        </p:txBody>
      </p:sp>
    </p:spTree>
    <p:extLst>
      <p:ext uri="{BB962C8B-B14F-4D97-AF65-F5344CB8AC3E}">
        <p14:creationId xmlns:p14="http://schemas.microsoft.com/office/powerpoint/2010/main" val="31024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 53"/>
          <p:cNvGrpSpPr/>
          <p:nvPr/>
        </p:nvGrpSpPr>
        <p:grpSpPr>
          <a:xfrm>
            <a:off x="5537325" y="1126865"/>
            <a:ext cx="2665705" cy="2269498"/>
            <a:chOff x="104361" y="788071"/>
            <a:chExt cx="3193810" cy="2816751"/>
          </a:xfrm>
        </p:grpSpPr>
        <p:sp>
          <p:nvSpPr>
            <p:cNvPr id="55" name="燕尾形 54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2937597" y="1180466"/>
            <a:ext cx="2665705" cy="2269498"/>
            <a:chOff x="104361" y="788071"/>
            <a:chExt cx="3193810" cy="2816751"/>
          </a:xfrm>
        </p:grpSpPr>
        <p:sp>
          <p:nvSpPr>
            <p:cNvPr id="49" name="燕尾形 48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53136" y="1181711"/>
            <a:ext cx="2665705" cy="2269498"/>
            <a:chOff x="104361" y="788071"/>
            <a:chExt cx="3193810" cy="2816751"/>
          </a:xfrm>
        </p:grpSpPr>
        <p:sp>
          <p:nvSpPr>
            <p:cNvPr id="9" name="燕尾形 8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92686" y="79362"/>
            <a:ext cx="7558629" cy="679037"/>
            <a:chOff x="872065" y="176371"/>
            <a:chExt cx="7558629" cy="679037"/>
          </a:xfrm>
        </p:grpSpPr>
        <p:sp>
          <p:nvSpPr>
            <p:cNvPr id="3" name="文本框 2"/>
            <p:cNvSpPr txBox="1"/>
            <p:nvPr/>
          </p:nvSpPr>
          <p:spPr>
            <a:xfrm>
              <a:off x="1432127" y="176371"/>
              <a:ext cx="64385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用例图</a:t>
              </a:r>
            </a:p>
          </p:txBody>
        </p:sp>
        <p:cxnSp>
          <p:nvCxnSpPr>
            <p:cNvPr id="4" name="直线连接符 3"/>
            <p:cNvCxnSpPr/>
            <p:nvPr/>
          </p:nvCxnSpPr>
          <p:spPr>
            <a:xfrm>
              <a:off x="872065" y="855408"/>
              <a:ext cx="7558629" cy="0"/>
            </a:xfrm>
            <a:prstGeom prst="line">
              <a:avLst/>
            </a:prstGeom>
            <a:ln w="12700" cmpd="sng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prstClr val="white">
                      <a:alpha val="0"/>
                    </a:prstClr>
                  </a:gs>
                  <a:gs pos="50000">
                    <a:schemeClr val="bg1">
                      <a:alpha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 29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31" name="矩形 30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2" name="图片 31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33" name="图片 32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59016" y="4784526"/>
              <a:ext cx="1990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officeplus@microsoft.com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685461" y="4786475"/>
              <a:ext cx="2325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公司名称 </a:t>
              </a:r>
              <a:r>
                <a:rPr kumimoji="1" lang="en-US" altLang="zh-CN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|</a:t>
              </a:r>
              <a:r>
                <a:rPr kumimoji="1" lang="zh-CN" altLang="en-US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 </a:t>
              </a:r>
              <a:r>
                <a:rPr kumimoji="1" lang="en-US" altLang="zh-CN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LOGO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21872" y="3942573"/>
            <a:ext cx="216968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kumimoji="1"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5CA675-662C-4DEE-982B-ADE51A83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139"/>
            <a:ext cx="9144000" cy="44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/>
                <a:ea typeface="微软雅黑"/>
                <a:cs typeface="Impact"/>
              </a:rPr>
              <a:t>             非功能需求分析</a:t>
            </a: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dirty="0">
                <a:solidFill>
                  <a:prstClr val="white">
                    <a:lumMod val="65000"/>
                  </a:prstClr>
                </a:solidFill>
                <a:latin typeface="Impact"/>
                <a:ea typeface="微软雅黑" panose="020B0503020204020204" pitchFamily="34" charset="-122"/>
                <a:cs typeface="Impact"/>
              </a:rPr>
              <a:t>2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mpact"/>
              <a:ea typeface="微软雅黑" panose="020B0503020204020204" pitchFamily="34" charset="-122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7000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mpact"/>
              <a:ea typeface="微软雅黑"/>
              <a:cs typeface="Impac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E67399-37F8-4F4D-AFCD-987A0935A62A}"/>
              </a:ext>
            </a:extLst>
          </p:cNvPr>
          <p:cNvSpPr txBox="1"/>
          <p:nvPr/>
        </p:nvSpPr>
        <p:spPr>
          <a:xfrm>
            <a:off x="5773002" y="4039738"/>
            <a:ext cx="30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35E659-4E72-4260-BD70-08EE79BBC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1267" r="1141" b="1786"/>
          <a:stretch/>
        </p:blipFill>
        <p:spPr>
          <a:xfrm>
            <a:off x="1410586" y="1"/>
            <a:ext cx="7733414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9832CC-317E-4BD4-94FB-E35CA08ED4EB}"/>
              </a:ext>
            </a:extLst>
          </p:cNvPr>
          <p:cNvSpPr txBox="1"/>
          <p:nvPr/>
        </p:nvSpPr>
        <p:spPr>
          <a:xfrm>
            <a:off x="280580" y="396949"/>
            <a:ext cx="738664" cy="28778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highlight>
                  <a:srgbClr val="FA9618"/>
                </a:highlight>
              </a:rPr>
              <a:t>用户界面需求</a:t>
            </a:r>
          </a:p>
        </p:txBody>
      </p:sp>
    </p:spTree>
    <p:extLst>
      <p:ext uri="{BB962C8B-B14F-4D97-AF65-F5344CB8AC3E}">
        <p14:creationId xmlns:p14="http://schemas.microsoft.com/office/powerpoint/2010/main" val="24401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9245" y="2073050"/>
            <a:ext cx="7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mpact"/>
              <a:ea typeface="微软雅黑"/>
              <a:cs typeface="Impac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E67399-37F8-4F4D-AFCD-987A0935A62A}"/>
              </a:ext>
            </a:extLst>
          </p:cNvPr>
          <p:cNvSpPr txBox="1"/>
          <p:nvPr/>
        </p:nvSpPr>
        <p:spPr>
          <a:xfrm>
            <a:off x="5773002" y="4039738"/>
            <a:ext cx="30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ED77A-82EF-4BD4-BB87-64266C58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t="965"/>
          <a:stretch/>
        </p:blipFill>
        <p:spPr>
          <a:xfrm>
            <a:off x="1417674" y="1"/>
            <a:ext cx="7726328" cy="514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4A1715-6FA0-4140-97EF-A8DFC26034E0}"/>
              </a:ext>
            </a:extLst>
          </p:cNvPr>
          <p:cNvSpPr txBox="1"/>
          <p:nvPr/>
        </p:nvSpPr>
        <p:spPr>
          <a:xfrm flipH="1">
            <a:off x="230970" y="333153"/>
            <a:ext cx="738664" cy="32252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>
                <a:highlight>
                  <a:srgbClr val="FA9618"/>
                </a:highlight>
              </a:rPr>
              <a:t>软件环境需求</a:t>
            </a:r>
            <a:endParaRPr lang="zh-CN" altLang="en-US" sz="3600" dirty="0">
              <a:highlight>
                <a:srgbClr val="FA961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835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</TotalTime>
  <Words>387</Words>
  <Application>Microsoft Office PowerPoint</Application>
  <PresentationFormat>全屏显示(16:9)</PresentationFormat>
  <Paragraphs>68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黑体</vt:lpstr>
      <vt:lpstr>宋体</vt:lpstr>
      <vt:lpstr>微软雅黑</vt:lpstr>
      <vt:lpstr>Arial</vt:lpstr>
      <vt:lpstr>Calibri</vt:lpstr>
      <vt:lpstr>Century Gothic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胡 建红</cp:lastModifiedBy>
  <cp:revision>176</cp:revision>
  <dcterms:created xsi:type="dcterms:W3CDTF">2010-04-12T23:12:02Z</dcterms:created>
  <dcterms:modified xsi:type="dcterms:W3CDTF">2020-06-17T05:41:13Z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